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</p:sldMasterIdLst>
  <p:notesMasterIdLst>
    <p:notesMasterId r:id="rId18"/>
  </p:notesMasterIdLst>
  <p:sldIdLst>
    <p:sldId id="256" r:id="rId2"/>
    <p:sldId id="345" r:id="rId3"/>
    <p:sldId id="259" r:id="rId4"/>
    <p:sldId id="346" r:id="rId5"/>
    <p:sldId id="265" r:id="rId6"/>
    <p:sldId id="276" r:id="rId7"/>
    <p:sldId id="270" r:id="rId8"/>
    <p:sldId id="351" r:id="rId9"/>
    <p:sldId id="349" r:id="rId10"/>
    <p:sldId id="350" r:id="rId11"/>
    <p:sldId id="352" r:id="rId12"/>
    <p:sldId id="353" r:id="rId13"/>
    <p:sldId id="354" r:id="rId14"/>
    <p:sldId id="285" r:id="rId15"/>
    <p:sldId id="355" r:id="rId16"/>
    <p:sldId id="356" r:id="rId17"/>
  </p:sldIdLst>
  <p:sldSz cx="9144000" cy="5143500" type="screen16x9"/>
  <p:notesSz cx="6858000" cy="9144000"/>
  <p:embeddedFontLst>
    <p:embeddedFont>
      <p:font typeface="Didact Gothic" pitchFamily="2" charset="0"/>
      <p:regular r:id="rId19"/>
    </p:embeddedFont>
    <p:embeddedFont>
      <p:font typeface="Julius Sans One" panose="02000000000000000000" pitchFamily="2" charset="77"/>
      <p:regular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Questrial" pitchFamily="2" charset="77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01460F4-5BEE-487C-93B1-9742A5722BDC}">
  <a:tblStyle styleId="{101460F4-5BEE-487C-93B1-9742A5722B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/>
    <p:restoredTop sz="94695"/>
  </p:normalViewPr>
  <p:slideViewPr>
    <p:cSldViewPr snapToGrid="0">
      <p:cViewPr varScale="1">
        <p:scale>
          <a:sx n="154" d="100"/>
          <a:sy n="154" d="100"/>
        </p:scale>
        <p:origin x="200" y="3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47f2e9a217_0_2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47f2e9a217_0_2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7EC2A1F8-CA7F-A3DD-6C2C-E30C2F734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EC11357C-AC81-0842-AA15-A1591E758E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3DDFCD65-DF8F-8B27-D214-60742949BA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277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A1C62D95-322D-81D0-2A27-C3DB7326FD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F87BF86B-EE13-39FD-D1D5-74B590A5A3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2A6598B6-259C-CB42-3A03-A529A97907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465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FC718FF9-BC40-34B1-F8A1-8C6ACF02A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E2D8B5BD-1C41-6BC3-15B0-62C39E9B2B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AEA10865-927E-E1FD-CDC6-C3672E0387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3313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158AA5AC-2B9D-560D-B162-642E1C8DB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C3A43D4F-3545-B925-524D-50AB23C4A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F33CC775-63D9-0F69-5EEB-1499973DC1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8997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47f2e9a217_0_2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47f2e9a217_0_2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5897BDE9-022B-C4A4-0296-FD74906CC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3C62A969-B466-C217-3638-7F622BB1BC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182F9AC0-9410-28A2-E32A-F2AD91373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2458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>
          <a:extLst>
            <a:ext uri="{FF2B5EF4-FFF2-40B4-BE49-F238E27FC236}">
              <a16:creationId xmlns:a16="http://schemas.microsoft.com/office/drawing/2014/main" id="{EBB2917B-B0A3-7C37-4A5C-EB2434FD6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47f2e9a217_0_2322:notes">
            <a:extLst>
              <a:ext uri="{FF2B5EF4-FFF2-40B4-BE49-F238E27FC236}">
                <a16:creationId xmlns:a16="http://schemas.microsoft.com/office/drawing/2014/main" id="{68A6809C-C199-2E5A-3DFD-E75263E117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47f2e9a217_0_2322:notes">
            <a:extLst>
              <a:ext uri="{FF2B5EF4-FFF2-40B4-BE49-F238E27FC236}">
                <a16:creationId xmlns:a16="http://schemas.microsoft.com/office/drawing/2014/main" id="{69297C20-97C5-B4CD-455D-756384F76A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673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>
          <a:extLst>
            <a:ext uri="{FF2B5EF4-FFF2-40B4-BE49-F238E27FC236}">
              <a16:creationId xmlns:a16="http://schemas.microsoft.com/office/drawing/2014/main" id="{2FC8D1EC-AA97-AA61-F8EE-415F2A8A1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347f2e9a217_0_2506:notes">
            <a:extLst>
              <a:ext uri="{FF2B5EF4-FFF2-40B4-BE49-F238E27FC236}">
                <a16:creationId xmlns:a16="http://schemas.microsoft.com/office/drawing/2014/main" id="{EF2902E1-BBC3-2CF2-404E-C0BB26C145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347f2e9a217_0_2506:notes">
            <a:extLst>
              <a:ext uri="{FF2B5EF4-FFF2-40B4-BE49-F238E27FC236}">
                <a16:creationId xmlns:a16="http://schemas.microsoft.com/office/drawing/2014/main" id="{09918B1B-FC0F-0E51-518C-AB82FB0136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989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47f2e9a217_0_2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47f2e9a217_0_2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>
          <a:extLst>
            <a:ext uri="{FF2B5EF4-FFF2-40B4-BE49-F238E27FC236}">
              <a16:creationId xmlns:a16="http://schemas.microsoft.com/office/drawing/2014/main" id="{98221AAB-1B8C-ED97-9FA8-3D78B6A5A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47f2e9a217_0_2383:notes">
            <a:extLst>
              <a:ext uri="{FF2B5EF4-FFF2-40B4-BE49-F238E27FC236}">
                <a16:creationId xmlns:a16="http://schemas.microsoft.com/office/drawing/2014/main" id="{03BE72D3-E96E-7A5D-1360-989537234E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47f2e9a217_0_2383:notes">
            <a:extLst>
              <a:ext uri="{FF2B5EF4-FFF2-40B4-BE49-F238E27FC236}">
                <a16:creationId xmlns:a16="http://schemas.microsoft.com/office/drawing/2014/main" id="{BFAF635D-44E8-A592-B856-07AC77B330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176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47f2e9a217_0_2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47f2e9a217_0_2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47f2e9a217_0_2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47f2e9a217_0_2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47f2e9a217_0_2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47f2e9a217_0_2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0859E02F-94E6-4731-B57D-F4BC77946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13DD0DE5-39FA-06A8-446F-C7D002F388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846650C6-8297-87F7-8E3C-5E2357A44C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72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>
          <a:extLst>
            <a:ext uri="{FF2B5EF4-FFF2-40B4-BE49-F238E27FC236}">
              <a16:creationId xmlns:a16="http://schemas.microsoft.com/office/drawing/2014/main" id="{AD229CF5-68DE-4F89-ECE8-E4B45D3C7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47f2e9a217_0_2483:notes">
            <a:extLst>
              <a:ext uri="{FF2B5EF4-FFF2-40B4-BE49-F238E27FC236}">
                <a16:creationId xmlns:a16="http://schemas.microsoft.com/office/drawing/2014/main" id="{DEA98874-5F8C-6C50-B1B3-57725DFD13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347f2e9a217_0_2483:notes">
            <a:extLst>
              <a:ext uri="{FF2B5EF4-FFF2-40B4-BE49-F238E27FC236}">
                <a16:creationId xmlns:a16="http://schemas.microsoft.com/office/drawing/2014/main" id="{AB800098-ECD7-3E14-9C02-5293E09A19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092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rgbClr val="3838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rgbClr val="DBD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rgbClr val="383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603058" y="1948236"/>
            <a:ext cx="454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16899" y="4037775"/>
            <a:ext cx="5829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ONE_COLUMN_TEXT_1">
    <p:bg>
      <p:bgPr>
        <a:solidFill>
          <a:schemeClr val="accent5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4039975" y="2245288"/>
            <a:ext cx="43908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4168000" y="963075"/>
            <a:ext cx="42627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_POINT_1">
    <p:bg>
      <p:bgPr>
        <a:solidFill>
          <a:schemeClr val="accent6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/>
          <p:nvPr/>
        </p:nvSpPr>
        <p:spPr>
          <a:xfrm rot="-5400000">
            <a:off x="4642941" y="-1673359"/>
            <a:ext cx="7685100" cy="7451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6" name="Google Shape;166;p25"/>
          <p:cNvSpPr/>
          <p:nvPr/>
        </p:nvSpPr>
        <p:spPr>
          <a:xfrm rot="-5400000" flipH="1">
            <a:off x="2841550" y="288050"/>
            <a:ext cx="10141200" cy="4567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713225" y="1627150"/>
            <a:ext cx="4659300" cy="18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60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25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25"/>
          <p:cNvSpPr/>
          <p:nvPr/>
        </p:nvSpPr>
        <p:spPr>
          <a:xfrm flipH="1">
            <a:off x="5408725" y="4511825"/>
            <a:ext cx="3458400" cy="1923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21_1_3">
    <p:bg>
      <p:bgPr>
        <a:solidFill>
          <a:schemeClr val="dk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6"/>
          <p:cNvSpPr txBox="1">
            <a:spLocks noGrp="1"/>
          </p:cNvSpPr>
          <p:nvPr>
            <p:ph type="body" idx="1"/>
          </p:nvPr>
        </p:nvSpPr>
        <p:spPr>
          <a:xfrm>
            <a:off x="713225" y="2347850"/>
            <a:ext cx="4941600" cy="22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50" name="Google Shape;350;p46"/>
          <p:cNvSpPr txBox="1">
            <a:spLocks noGrp="1"/>
          </p:cNvSpPr>
          <p:nvPr>
            <p:ph type="title"/>
          </p:nvPr>
        </p:nvSpPr>
        <p:spPr>
          <a:xfrm>
            <a:off x="713225" y="1061025"/>
            <a:ext cx="52188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3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46"/>
          <p:cNvSpPr/>
          <p:nvPr/>
        </p:nvSpPr>
        <p:spPr>
          <a:xfrm rot="5400000">
            <a:off x="-761012" y="-790512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2" name="Google Shape;352;p46"/>
          <p:cNvSpPr/>
          <p:nvPr/>
        </p:nvSpPr>
        <p:spPr>
          <a:xfrm rot="5400000">
            <a:off x="-856262" y="-1009587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3" name="Google Shape;353;p46"/>
          <p:cNvSpPr/>
          <p:nvPr/>
        </p:nvSpPr>
        <p:spPr>
          <a:xfrm rot="-5400000">
            <a:off x="2896850" y="288000"/>
            <a:ext cx="10141200" cy="4567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">
    <p:bg>
      <p:bgPr>
        <a:solidFill>
          <a:schemeClr val="accent5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8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61" name="Google Shape;361;p48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62" name="Google Shape;362;p48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48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48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6_3">
    <p:bg>
      <p:bgPr>
        <a:solidFill>
          <a:schemeClr val="accent5"/>
        </a:soli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3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p53"/>
          <p:cNvSpPr txBox="1">
            <a:spLocks noGrp="1"/>
          </p:cNvSpPr>
          <p:nvPr>
            <p:ph type="subTitle" idx="1"/>
          </p:nvPr>
        </p:nvSpPr>
        <p:spPr>
          <a:xfrm>
            <a:off x="1742675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01" name="Google Shape;401;p53"/>
          <p:cNvSpPr txBox="1">
            <a:spLocks noGrp="1"/>
          </p:cNvSpPr>
          <p:nvPr>
            <p:ph type="subTitle" idx="2"/>
          </p:nvPr>
        </p:nvSpPr>
        <p:spPr>
          <a:xfrm>
            <a:off x="5021770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02" name="Google Shape;402;p53"/>
          <p:cNvSpPr txBox="1">
            <a:spLocks noGrp="1"/>
          </p:cNvSpPr>
          <p:nvPr>
            <p:ph type="title" idx="3"/>
          </p:nvPr>
        </p:nvSpPr>
        <p:spPr>
          <a:xfrm>
            <a:off x="1865338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3" name="Google Shape;403;p53"/>
          <p:cNvSpPr txBox="1">
            <a:spLocks noGrp="1"/>
          </p:cNvSpPr>
          <p:nvPr>
            <p:ph type="title" idx="4"/>
          </p:nvPr>
        </p:nvSpPr>
        <p:spPr>
          <a:xfrm>
            <a:off x="5144462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53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53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14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3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431100" y="695250"/>
            <a:ext cx="8281800" cy="4121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3133650" y="-22775"/>
            <a:ext cx="2876700" cy="12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948725" y="2351950"/>
            <a:ext cx="72465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948725" y="1327900"/>
            <a:ext cx="7246500" cy="8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0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6250" y="597425"/>
            <a:ext cx="789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Julius Sans One"/>
              <a:buNone/>
              <a:defRPr sz="250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6250" y="1304875"/>
            <a:ext cx="789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6" r:id="rId6"/>
    <p:sldLayoutId id="2147483658" r:id="rId7"/>
    <p:sldLayoutId id="2147483660" r:id="rId8"/>
    <p:sldLayoutId id="2147483665" r:id="rId9"/>
    <p:sldLayoutId id="2147483670" r:id="rId10"/>
    <p:sldLayoutId id="2147483671" r:id="rId11"/>
    <p:sldLayoutId id="2147483692" r:id="rId12"/>
    <p:sldLayoutId id="2147483694" r:id="rId13"/>
    <p:sldLayoutId id="214748369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3"/>
          <p:cNvSpPr txBox="1">
            <a:spLocks noGrp="1"/>
          </p:cNvSpPr>
          <p:nvPr>
            <p:ph type="ctrTitle"/>
          </p:nvPr>
        </p:nvSpPr>
        <p:spPr>
          <a:xfrm>
            <a:off x="3603058" y="1948236"/>
            <a:ext cx="454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Year Research Project</a:t>
            </a:r>
            <a:endParaRPr dirty="0"/>
          </a:p>
        </p:txBody>
      </p:sp>
      <p:sp>
        <p:nvSpPr>
          <p:cNvPr id="440" name="Google Shape;440;p63"/>
          <p:cNvSpPr txBox="1">
            <a:spLocks noGrp="1"/>
          </p:cNvSpPr>
          <p:nvPr>
            <p:ph type="subTitle" idx="1"/>
          </p:nvPr>
        </p:nvSpPr>
        <p:spPr>
          <a:xfrm>
            <a:off x="2316899" y="4037775"/>
            <a:ext cx="5829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Saul Vassallo</a:t>
            </a:r>
            <a:endParaRPr dirty="0"/>
          </a:p>
        </p:txBody>
      </p:sp>
      <p:cxnSp>
        <p:nvCxnSpPr>
          <p:cNvPr id="441" name="Google Shape;441;p63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FE7F2B5A-13F0-3CA7-0BEB-8DA2CAC7E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AAD46093-1DDF-9C24-C393-C35B3E254BF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2E9800B7-8A96-322D-D221-393F9C975E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Dilation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87FF070D-F047-38BB-E50E-B9FD97EE2D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Filling in spline gaps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Introduces some noise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E55C8E-6D00-2F3D-3DA4-4E01E57DE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7"/>
            <a:ext cx="5594399" cy="745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38C697-C64D-D26C-B70C-9C222863E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8945" y="-1261897"/>
            <a:ext cx="5594400" cy="74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64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07D61B33-DBE2-DBD2-B037-B67CE980D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5CA3F004-365E-BC85-44F0-056BCE3AF1C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5678B3D2-5C6E-B0F9-8732-96AC3A371E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Erosion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E52E1249-739F-EDE4-EE1A-27765718B0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Reduce noise while keeping splines connected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06CECB-5605-2536-249A-80E296520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7"/>
            <a:ext cx="5594399" cy="745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56951A-C481-792B-A0BD-836BA8970F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747" y="-1261897"/>
            <a:ext cx="5594400" cy="74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2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1D1E8767-F32B-FDE6-F0A1-8611FE742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B888079F-020F-C2E7-E8CA-115E97C8B4F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50BFB451-1882-0F98-965E-28B7149288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Edge Detection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A46F823B-BA1E-3F69-C46A-656BDD22A5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Finding all edges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733C28-BE85-6536-F792-870440022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7"/>
            <a:ext cx="5594399" cy="7459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8D9A33-C782-F157-72E5-9F5CE4057F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747" y="-1261897"/>
            <a:ext cx="5594400" cy="74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84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D42481C2-D35D-6ABE-3AA6-E79B13735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08B8A3C5-F58C-0ECE-3B88-1FF661D7E1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9EACF2E7-6556-7F38-272C-0609E64190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Edge Selection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5E8AFAF4-9E19-3343-D342-94074E8C02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Selecting the correct edges and flattening them.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DEBED3-94D9-63CD-9215-E59CF9BB9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7"/>
            <a:ext cx="5594399" cy="7459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620E5B-7B98-0663-46F4-A1BDCB159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747" y="-1261897"/>
            <a:ext cx="5594400" cy="745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9479E5-8DD2-8104-D3D2-A24EE729FC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0747" y="-913554"/>
            <a:ext cx="5594400" cy="74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42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92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Overlays</a:t>
            </a:r>
            <a:endParaRPr b="1" dirty="0"/>
          </a:p>
        </p:txBody>
      </p:sp>
      <p:sp>
        <p:nvSpPr>
          <p:cNvPr id="744" name="Google Shape;744;p92"/>
          <p:cNvSpPr txBox="1">
            <a:spLocks noGrp="1"/>
          </p:cNvSpPr>
          <p:nvPr>
            <p:ph type="title" idx="3"/>
          </p:nvPr>
        </p:nvSpPr>
        <p:spPr>
          <a:xfrm>
            <a:off x="907200" y="340260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Bad lighting</a:t>
            </a:r>
            <a:endParaRPr b="1" dirty="0"/>
          </a:p>
        </p:txBody>
      </p:sp>
      <p:sp>
        <p:nvSpPr>
          <p:cNvPr id="746" name="Google Shape;746;p92"/>
          <p:cNvSpPr txBox="1">
            <a:spLocks noGrp="1"/>
          </p:cNvSpPr>
          <p:nvPr>
            <p:ph type="title" idx="4"/>
          </p:nvPr>
        </p:nvSpPr>
        <p:spPr>
          <a:xfrm>
            <a:off x="5873037" y="340260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G</a:t>
            </a:r>
            <a:r>
              <a:rPr lang="en" b="1" dirty="0" err="1"/>
              <a:t>ood</a:t>
            </a:r>
            <a:r>
              <a:rPr lang="en" b="1" dirty="0"/>
              <a:t> lighting</a:t>
            </a:r>
            <a:endParaRPr b="1" dirty="0"/>
          </a:p>
        </p:txBody>
      </p:sp>
      <p:cxnSp>
        <p:nvCxnSpPr>
          <p:cNvPr id="748" name="Google Shape;748;p92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16EE80C-0F3A-782D-BC0A-3A362B823A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71" t="34856" r="12085" b="43096"/>
          <a:stretch/>
        </p:blipFill>
        <p:spPr>
          <a:xfrm>
            <a:off x="443463" y="1885500"/>
            <a:ext cx="3522374" cy="1372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C2D7D3-EAEA-12A9-E52C-6373DE2D8A56}"/>
              </a:ext>
            </a:extLst>
          </p:cNvPr>
          <p:cNvPicPr>
            <a:picLocks/>
          </p:cNvPicPr>
          <p:nvPr/>
        </p:nvPicPr>
        <p:blipFill>
          <a:blip r:embed="rId4"/>
          <a:srcRect l="5415" t="34286" r="16984" b="48360"/>
          <a:stretch/>
        </p:blipFill>
        <p:spPr>
          <a:xfrm>
            <a:off x="5179737" y="1885500"/>
            <a:ext cx="35208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493D7FD5-5081-AC48-9481-F5A0FEFC3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8ECB435F-7477-1153-7555-9AC8459ADD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8000" y="-1123264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TCD Extraction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DB2C41CA-DD76-BE20-0548-B6886739B3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16691" y="963336"/>
            <a:ext cx="4310616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Extraction of numerical sail parameters from splines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AD74CB-7B34-D8E4-B416-1C67A18E7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766" y="1595891"/>
            <a:ext cx="7268467" cy="19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>
          <a:extLst>
            <a:ext uri="{FF2B5EF4-FFF2-40B4-BE49-F238E27FC236}">
              <a16:creationId xmlns:a16="http://schemas.microsoft.com/office/drawing/2014/main" id="{E5426B7F-B8A5-7BBC-7BE2-7314F2CA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>
            <a:extLst>
              <a:ext uri="{FF2B5EF4-FFF2-40B4-BE49-F238E27FC236}">
                <a16:creationId xmlns:a16="http://schemas.microsoft.com/office/drawing/2014/main" id="{8DEBB85C-3AF8-F68D-3C83-F309123AF8DC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References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462" name="Google Shape;462;p66">
            <a:extLst>
              <a:ext uri="{FF2B5EF4-FFF2-40B4-BE49-F238E27FC236}">
                <a16:creationId xmlns:a16="http://schemas.microsoft.com/office/drawing/2014/main" id="{C90F0571-E0C9-FFD0-5924-D6B545731916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4405744" y="1919973"/>
            <a:ext cx="4613563" cy="10862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None/>
            </a:pPr>
            <a:r>
              <a:rPr lang="en-GB" sz="1100" dirty="0">
                <a:effectLst/>
              </a:rPr>
              <a:t>[1] V. Devane, G. </a:t>
            </a:r>
            <a:r>
              <a:rPr lang="en-GB" sz="1100" dirty="0" err="1">
                <a:effectLst/>
              </a:rPr>
              <a:t>Sahane</a:t>
            </a:r>
            <a:r>
              <a:rPr lang="en-GB" sz="1100" dirty="0">
                <a:effectLst/>
              </a:rPr>
              <a:t>, H. </a:t>
            </a:r>
            <a:r>
              <a:rPr lang="en-GB" sz="1100" dirty="0" err="1">
                <a:effectLst/>
              </a:rPr>
              <a:t>Khairmode</a:t>
            </a:r>
            <a:r>
              <a:rPr lang="en-GB" sz="1100" dirty="0">
                <a:effectLst/>
              </a:rPr>
              <a:t>, and G. </a:t>
            </a:r>
            <a:r>
              <a:rPr lang="en-GB" sz="1100" dirty="0" err="1">
                <a:effectLst/>
              </a:rPr>
              <a:t>Datkhile</a:t>
            </a:r>
            <a:r>
              <a:rPr lang="en-GB" sz="1100" dirty="0">
                <a:effectLst/>
              </a:rPr>
              <a:t>, “Lane Detection Techniques using Image Processing,” </a:t>
            </a:r>
            <a:r>
              <a:rPr lang="en-GB" sz="1100" i="1" dirty="0">
                <a:effectLst/>
              </a:rPr>
              <a:t>ITM Web of Conferences</a:t>
            </a:r>
            <a:r>
              <a:rPr lang="en-GB" sz="1100" dirty="0">
                <a:effectLst/>
              </a:rPr>
              <a:t>, vol. 40, p. 03011, Aug. 2021, </a:t>
            </a:r>
            <a:r>
              <a:rPr lang="en-GB" sz="1100" dirty="0" err="1">
                <a:effectLst/>
              </a:rPr>
              <a:t>doi</a:t>
            </a:r>
            <a:r>
              <a:rPr lang="en-GB" sz="1100" dirty="0">
                <a:effectLst/>
              </a:rPr>
              <a:t>: https://</a:t>
            </a:r>
            <a:r>
              <a:rPr lang="en-GB" sz="1100" dirty="0" err="1">
                <a:effectLst/>
              </a:rPr>
              <a:t>doi.org</a:t>
            </a:r>
            <a:r>
              <a:rPr lang="en-GB" sz="1100" dirty="0">
                <a:effectLst/>
              </a:rPr>
              <a:t>/10.1051/</a:t>
            </a:r>
            <a:r>
              <a:rPr lang="en-GB" sz="1100" dirty="0" err="1">
                <a:effectLst/>
              </a:rPr>
              <a:t>itmconf</a:t>
            </a:r>
            <a:r>
              <a:rPr lang="en-GB" sz="1100" dirty="0">
                <a:effectLst/>
              </a:rPr>
              <a:t>/20214003011.</a:t>
            </a:r>
            <a:endParaRPr lang="en-GB" sz="1200" dirty="0">
              <a:effectLst/>
            </a:endParaRPr>
          </a:p>
        </p:txBody>
      </p:sp>
      <p:cxnSp>
        <p:nvCxnSpPr>
          <p:cNvPr id="473" name="Google Shape;473;p66">
            <a:extLst>
              <a:ext uri="{FF2B5EF4-FFF2-40B4-BE49-F238E27FC236}">
                <a16:creationId xmlns:a16="http://schemas.microsoft.com/office/drawing/2014/main" id="{3BEEB129-839E-C608-5DEE-F5F8C496BC32}"/>
              </a:ext>
            </a:extLst>
          </p:cNvPr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2744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>
          <a:extLst>
            <a:ext uri="{FF2B5EF4-FFF2-40B4-BE49-F238E27FC236}">
              <a16:creationId xmlns:a16="http://schemas.microsoft.com/office/drawing/2014/main" id="{05B640AD-CB8A-43BF-798E-E2E47B6F7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85">
            <a:extLst>
              <a:ext uri="{FF2B5EF4-FFF2-40B4-BE49-F238E27FC236}">
                <a16:creationId xmlns:a16="http://schemas.microsoft.com/office/drawing/2014/main" id="{F2881636-0D52-CCEF-4644-95FDF408DA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383306"/>
            <a:ext cx="4659300" cy="2289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C</a:t>
            </a:r>
            <a:r>
              <a:rPr lang="en" sz="2000" dirty="0" err="1"/>
              <a:t>reating</a:t>
            </a:r>
            <a:r>
              <a:rPr lang="en" sz="2000" dirty="0"/>
              <a:t> a Custom Dataset and AI Model for predicting Sail Deformations: Integrating Computer Vision for data extraction and machine learning for predictive analysis</a:t>
            </a:r>
            <a:endParaRPr sz="2000" dirty="0"/>
          </a:p>
        </p:txBody>
      </p:sp>
      <p:cxnSp>
        <p:nvCxnSpPr>
          <p:cNvPr id="654" name="Google Shape;654;p85">
            <a:extLst>
              <a:ext uri="{FF2B5EF4-FFF2-40B4-BE49-F238E27FC236}">
                <a16:creationId xmlns:a16="http://schemas.microsoft.com/office/drawing/2014/main" id="{6CF7E2F6-171E-F103-1DD3-D505A2C81766}"/>
              </a:ext>
            </a:extLst>
          </p:cNvPr>
          <p:cNvCxnSpPr/>
          <p:nvPr/>
        </p:nvCxnSpPr>
        <p:spPr>
          <a:xfrm>
            <a:off x="789425" y="3760194"/>
            <a:ext cx="883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7352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Table of contents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61" name="Google Shape;461;p66"/>
          <p:cNvSpPr txBox="1">
            <a:spLocks noGrp="1"/>
          </p:cNvSpPr>
          <p:nvPr>
            <p:ph type="subTitle" idx="1"/>
          </p:nvPr>
        </p:nvSpPr>
        <p:spPr>
          <a:xfrm>
            <a:off x="5894256" y="18529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is the problem?</a:t>
            </a:r>
            <a:endParaRPr dirty="0"/>
          </a:p>
        </p:txBody>
      </p:sp>
      <p:sp>
        <p:nvSpPr>
          <p:cNvPr id="462" name="Google Shape;462;p66"/>
          <p:cNvSpPr txBox="1">
            <a:spLocks noGrp="1"/>
          </p:cNvSpPr>
          <p:nvPr>
            <p:ph type="title" idx="5"/>
          </p:nvPr>
        </p:nvSpPr>
        <p:spPr>
          <a:xfrm>
            <a:off x="5894256" y="15774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this project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63" name="Google Shape;463;p66"/>
          <p:cNvSpPr txBox="1">
            <a:spLocks noGrp="1"/>
          </p:cNvSpPr>
          <p:nvPr>
            <p:ph type="title"/>
          </p:nvPr>
        </p:nvSpPr>
        <p:spPr>
          <a:xfrm>
            <a:off x="5894256" y="253059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Overview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65" name="Google Shape;465;p66"/>
          <p:cNvSpPr txBox="1">
            <a:spLocks noGrp="1"/>
          </p:cNvSpPr>
          <p:nvPr>
            <p:ph type="title" idx="2"/>
          </p:nvPr>
        </p:nvSpPr>
        <p:spPr>
          <a:xfrm>
            <a:off x="5014377" y="16974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6" name="Google Shape;466;p66"/>
          <p:cNvSpPr txBox="1">
            <a:spLocks noGrp="1"/>
          </p:cNvSpPr>
          <p:nvPr>
            <p:ph type="title" idx="3"/>
          </p:nvPr>
        </p:nvSpPr>
        <p:spPr>
          <a:xfrm>
            <a:off x="5014377" y="25653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7" name="Google Shape;467;p66"/>
          <p:cNvSpPr txBox="1">
            <a:spLocks noGrp="1"/>
          </p:cNvSpPr>
          <p:nvPr>
            <p:ph type="title" idx="6"/>
          </p:nvPr>
        </p:nvSpPr>
        <p:spPr>
          <a:xfrm>
            <a:off x="5894256" y="32937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Computer Vision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68" name="Google Shape;468;p66"/>
          <p:cNvSpPr txBox="1">
            <a:spLocks noGrp="1"/>
          </p:cNvSpPr>
          <p:nvPr>
            <p:ph type="subTitle" idx="9"/>
          </p:nvPr>
        </p:nvSpPr>
        <p:spPr>
          <a:xfrm>
            <a:off x="5894256" y="35788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Extraction</a:t>
            </a:r>
            <a:endParaRPr dirty="0"/>
          </a:p>
        </p:txBody>
      </p:sp>
      <p:sp>
        <p:nvSpPr>
          <p:cNvPr id="471" name="Google Shape;471;p66"/>
          <p:cNvSpPr txBox="1">
            <a:spLocks noGrp="1"/>
          </p:cNvSpPr>
          <p:nvPr>
            <p:ph type="title" idx="7"/>
          </p:nvPr>
        </p:nvSpPr>
        <p:spPr>
          <a:xfrm>
            <a:off x="5014377" y="34138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73" name="Google Shape;473;p66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>
          <a:extLst>
            <a:ext uri="{FF2B5EF4-FFF2-40B4-BE49-F238E27FC236}">
              <a16:creationId xmlns:a16="http://schemas.microsoft.com/office/drawing/2014/main" id="{765579FD-9C25-0104-9963-49ABFB5B2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1">
            <a:extLst>
              <a:ext uri="{FF2B5EF4-FFF2-40B4-BE49-F238E27FC236}">
                <a16:creationId xmlns:a16="http://schemas.microsoft.com/office/drawing/2014/main" id="{F9D9045E-F012-6FED-FE1F-E4C0F0783E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8200" y="2580550"/>
            <a:ext cx="7587600" cy="20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-GB" dirty="0">
                <a:solidFill>
                  <a:srgbClr val="000000"/>
                </a:solidFill>
              </a:rPr>
              <a:t>Automated sail shape extraction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endParaRPr lang="en"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 dirty="0">
                <a:solidFill>
                  <a:srgbClr val="000000"/>
                </a:solidFill>
              </a:rPr>
              <a:t>Real time sail deformation prediction</a:t>
            </a:r>
            <a:endParaRPr dirty="0"/>
          </a:p>
        </p:txBody>
      </p:sp>
      <p:sp>
        <p:nvSpPr>
          <p:cNvPr id="525" name="Google Shape;525;p71">
            <a:extLst>
              <a:ext uri="{FF2B5EF4-FFF2-40B4-BE49-F238E27FC236}">
                <a16:creationId xmlns:a16="http://schemas.microsoft.com/office/drawing/2014/main" id="{034C69BC-2E18-6CAD-2A95-EC08C1B5622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78200" y="1229325"/>
            <a:ext cx="7587600" cy="104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Providing a proof of concept:</a:t>
            </a:r>
            <a:endParaRPr b="1" dirty="0"/>
          </a:p>
        </p:txBody>
      </p:sp>
      <p:cxnSp>
        <p:nvCxnSpPr>
          <p:cNvPr id="526" name="Google Shape;526;p71">
            <a:extLst>
              <a:ext uri="{FF2B5EF4-FFF2-40B4-BE49-F238E27FC236}">
                <a16:creationId xmlns:a16="http://schemas.microsoft.com/office/drawing/2014/main" id="{0A080BC3-CC4E-2B1E-D060-6979B388B412}"/>
              </a:ext>
            </a:extLst>
          </p:cNvPr>
          <p:cNvCxnSpPr/>
          <p:nvPr/>
        </p:nvCxnSpPr>
        <p:spPr>
          <a:xfrm>
            <a:off x="4248450" y="248362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12410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2"/>
          <p:cNvSpPr txBox="1">
            <a:spLocks noGrp="1"/>
          </p:cNvSpPr>
          <p:nvPr>
            <p:ph type="body" idx="1"/>
          </p:nvPr>
        </p:nvSpPr>
        <p:spPr>
          <a:xfrm>
            <a:off x="713225" y="2347850"/>
            <a:ext cx="4941600" cy="22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AutoNum type="arabicPeriod"/>
            </a:pPr>
            <a:r>
              <a:rPr lang="en-GB" dirty="0"/>
              <a:t>Build a dataset from scratch by tracking sail inputs while sailing and taking images of the sail with these inputs.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AutoNum type="arabicPeriod"/>
            </a:pPr>
            <a:endParaRPr lang="en-GB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AutoNum type="arabicPeriod"/>
            </a:pPr>
            <a:r>
              <a:rPr lang="en-GB" dirty="0"/>
              <a:t>Develop a computer vision pipeline to automatically extract numerical sail shape from collected images.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AutoNum type="arabicPeriod"/>
            </a:pPr>
            <a:endParaRPr lang="en-GB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AutoNum type="arabicPeriod"/>
            </a:pPr>
            <a:r>
              <a:rPr lang="en-GB" dirty="0"/>
              <a:t>Use dataset and extracted sail shape to train a fully connected neural network to predict sail deformations in real time.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GB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532" name="Google Shape;532;p72"/>
          <p:cNvSpPr txBox="1">
            <a:spLocks noGrp="1"/>
          </p:cNvSpPr>
          <p:nvPr>
            <p:ph type="title"/>
          </p:nvPr>
        </p:nvSpPr>
        <p:spPr>
          <a:xfrm>
            <a:off x="713225" y="1061025"/>
            <a:ext cx="52188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</a:t>
            </a:r>
            <a:r>
              <a:rPr lang="en" dirty="0" err="1"/>
              <a:t>roject</a:t>
            </a:r>
            <a:r>
              <a:rPr lang="en" dirty="0"/>
              <a:t> Overview</a:t>
            </a:r>
            <a:endParaRPr dirty="0"/>
          </a:p>
        </p:txBody>
      </p:sp>
      <p:cxnSp>
        <p:nvCxnSpPr>
          <p:cNvPr id="533" name="Google Shape;533;p72"/>
          <p:cNvCxnSpPr/>
          <p:nvPr/>
        </p:nvCxnSpPr>
        <p:spPr>
          <a:xfrm>
            <a:off x="851125" y="22608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753561-D231-278B-ECF7-222ED1461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002135" y="564080"/>
            <a:ext cx="7485168" cy="5613876"/>
          </a:xfrm>
          <a:prstGeom prst="rect">
            <a:avLst/>
          </a:prstGeom>
        </p:spPr>
      </p:pic>
      <p:sp>
        <p:nvSpPr>
          <p:cNvPr id="640" name="Google Shape;640;p83"/>
          <p:cNvSpPr/>
          <p:nvPr/>
        </p:nvSpPr>
        <p:spPr>
          <a:xfrm>
            <a:off x="3396600" y="435095"/>
            <a:ext cx="5747400" cy="303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83"/>
          <p:cNvSpPr txBox="1">
            <a:spLocks noGrp="1"/>
          </p:cNvSpPr>
          <p:nvPr>
            <p:ph type="title"/>
          </p:nvPr>
        </p:nvSpPr>
        <p:spPr>
          <a:xfrm>
            <a:off x="4168000" y="963075"/>
            <a:ext cx="42627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Computer Vision Pipeline</a:t>
            </a:r>
            <a:endParaRPr dirty="0"/>
          </a:p>
        </p:txBody>
      </p:sp>
      <p:sp>
        <p:nvSpPr>
          <p:cNvPr id="642" name="Google Shape;642;p83"/>
          <p:cNvSpPr txBox="1">
            <a:spLocks noGrp="1"/>
          </p:cNvSpPr>
          <p:nvPr>
            <p:ph type="body" idx="1"/>
          </p:nvPr>
        </p:nvSpPr>
        <p:spPr>
          <a:xfrm>
            <a:off x="4039975" y="2245288"/>
            <a:ext cx="43908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GB" dirty="0"/>
              <a:t>Inspired by a paper I read about detecting road </a:t>
            </a:r>
          </a:p>
          <a:p>
            <a:pPr marL="0" lvl="0" indent="0" algn="ctr">
              <a:buNone/>
            </a:pPr>
            <a:r>
              <a:rPr lang="en-GB" dirty="0"/>
              <a:t>lanes using image processing [1].</a:t>
            </a:r>
          </a:p>
          <a:p>
            <a:pPr marL="0" lvl="0" indent="0" algn="ctr">
              <a:buNone/>
            </a:pPr>
            <a:r>
              <a:rPr lang="en-GB" dirty="0"/>
              <a:t>Ends up being a balancing act between successful pixel detection and too much noise.</a:t>
            </a:r>
          </a:p>
        </p:txBody>
      </p:sp>
      <p:cxnSp>
        <p:nvCxnSpPr>
          <p:cNvPr id="643" name="Google Shape;643;p83"/>
          <p:cNvCxnSpPr/>
          <p:nvPr/>
        </p:nvCxnSpPr>
        <p:spPr>
          <a:xfrm>
            <a:off x="7660843" y="2157198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77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Didact Gothic"/>
                <a:ea typeface="Didact Gothic"/>
                <a:cs typeface="Didact Gothic"/>
                <a:sym typeface="Didact Gothic"/>
              </a:rPr>
              <a:t>Colour thresholding in HSV space.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Didact Gothic"/>
                <a:ea typeface="Didact Gothic"/>
                <a:cs typeface="Didact Gothic"/>
                <a:sym typeface="Didact Gothic"/>
              </a:rPr>
              <a:t>Greyscale conversion.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Gaussian blurring.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Dilation and erosion.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91" name="Google Shape;591;p77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Didact Gothic"/>
                <a:ea typeface="Didact Gothic"/>
                <a:cs typeface="Didact Gothic"/>
                <a:sym typeface="Didact Gothic"/>
              </a:rPr>
              <a:t>Detecting all edges only in a certain area of the image.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Selecting the 3 splines based off of a few conditions regarding edge length.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92" name="Google Shape;592;p77"/>
          <p:cNvSpPr txBox="1">
            <a:spLocks noGrp="1"/>
          </p:cNvSpPr>
          <p:nvPr>
            <p:ph type="title"/>
          </p:nvPr>
        </p:nvSpPr>
        <p:spPr>
          <a:xfrm>
            <a:off x="677393" y="1831410"/>
            <a:ext cx="3413867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 and Area processing</a:t>
            </a:r>
            <a:endParaRPr dirty="0"/>
          </a:p>
        </p:txBody>
      </p:sp>
      <p:sp>
        <p:nvSpPr>
          <p:cNvPr id="593" name="Google Shape;593;p77"/>
          <p:cNvSpPr txBox="1">
            <a:spLocks noGrp="1"/>
          </p:cNvSpPr>
          <p:nvPr>
            <p:ph type="title" idx="3"/>
          </p:nvPr>
        </p:nvSpPr>
        <p:spPr>
          <a:xfrm>
            <a:off x="5052742" y="1831410"/>
            <a:ext cx="3422387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Edge detection and Selection</a:t>
            </a:r>
            <a:endParaRPr dirty="0"/>
          </a:p>
        </p:txBody>
      </p:sp>
      <p:cxnSp>
        <p:nvCxnSpPr>
          <p:cNvPr id="594" name="Google Shape;594;p77"/>
          <p:cNvCxnSpPr/>
          <p:nvPr/>
        </p:nvCxnSpPr>
        <p:spPr>
          <a:xfrm>
            <a:off x="206077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77"/>
          <p:cNvCxnSpPr/>
          <p:nvPr/>
        </p:nvCxnSpPr>
        <p:spPr>
          <a:xfrm>
            <a:off x="643612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75EE734A-6232-A413-8D7F-02E3E1DF5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B2E13A67-FF98-2FDD-4C91-FA925DE8ED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3B3188AB-EF05-D66B-F2BD-7DB1A8D29C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Pixel Thresholding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899C104A-0462-E859-3501-DC1DBBC1A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Due to lighting inconsistencies leads to small gaps in the splines and a little bit of noise.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98676B-5385-C243-5F4E-9D461136D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6"/>
            <a:ext cx="5593251" cy="745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6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>
          <a:extLst>
            <a:ext uri="{FF2B5EF4-FFF2-40B4-BE49-F238E27FC236}">
              <a16:creationId xmlns:a16="http://schemas.microsoft.com/office/drawing/2014/main" id="{5959C903-720B-7776-6980-20EA94147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82">
            <a:extLst>
              <a:ext uri="{FF2B5EF4-FFF2-40B4-BE49-F238E27FC236}">
                <a16:creationId xmlns:a16="http://schemas.microsoft.com/office/drawing/2014/main" id="{645689F1-6C67-03DF-5DB8-F603CE6DD8D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82">
            <a:extLst>
              <a:ext uri="{FF2B5EF4-FFF2-40B4-BE49-F238E27FC236}">
                <a16:creationId xmlns:a16="http://schemas.microsoft.com/office/drawing/2014/main" id="{99B34688-9E60-6188-18C6-958F0C7B31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94525"/>
            <a:ext cx="2808000" cy="20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Blurring</a:t>
            </a:r>
            <a:endParaRPr dirty="0"/>
          </a:p>
        </p:txBody>
      </p:sp>
      <p:sp>
        <p:nvSpPr>
          <p:cNvPr id="634" name="Google Shape;634;p82">
            <a:extLst>
              <a:ext uri="{FF2B5EF4-FFF2-40B4-BE49-F238E27FC236}">
                <a16:creationId xmlns:a16="http://schemas.microsoft.com/office/drawing/2014/main" id="{AB94E9DB-CC38-8DEF-5851-88D4CF04D3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123400"/>
            <a:ext cx="280800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Smoothen the edges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0AEB8E-49C4-0BD5-2D9C-B30E4E094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0748" y="-1261897"/>
            <a:ext cx="5594399" cy="7459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D9ABC3-9A1F-B7A4-2B9B-0691FF287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747" y="-1261897"/>
            <a:ext cx="5594400" cy="74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59154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000000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339</Words>
  <Application>Microsoft Macintosh PowerPoint</Application>
  <PresentationFormat>On-screen Show (16:9)</PresentationFormat>
  <Paragraphs>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Julius Sans One</vt:lpstr>
      <vt:lpstr>Montserrat</vt:lpstr>
      <vt:lpstr>Didact Gothic</vt:lpstr>
      <vt:lpstr>Arial</vt:lpstr>
      <vt:lpstr>Questrial</vt:lpstr>
      <vt:lpstr>Minimalist Grayscale Pitch Deck XL by Slidesgo</vt:lpstr>
      <vt:lpstr>Final Year Research Project</vt:lpstr>
      <vt:lpstr>Creating a Custom Dataset and AI Model for predicting Sail Deformations: Integrating Computer Vision for data extraction and machine learning for predictive analysis</vt:lpstr>
      <vt:lpstr>Table of contents</vt:lpstr>
      <vt:lpstr>Providing a proof of concept:</vt:lpstr>
      <vt:lpstr>Project Overview</vt:lpstr>
      <vt:lpstr>Computer Vision Pipeline</vt:lpstr>
      <vt:lpstr>Point and Area processing</vt:lpstr>
      <vt:lpstr>Pixel Thresholding</vt:lpstr>
      <vt:lpstr>Blurring</vt:lpstr>
      <vt:lpstr>Dilation</vt:lpstr>
      <vt:lpstr>Erosion</vt:lpstr>
      <vt:lpstr>Edge Detection</vt:lpstr>
      <vt:lpstr>Edge Selection</vt:lpstr>
      <vt:lpstr>Overlays</vt:lpstr>
      <vt:lpstr>TCD Extraction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Saul Vassallo</cp:lastModifiedBy>
  <cp:revision>2</cp:revision>
  <dcterms:modified xsi:type="dcterms:W3CDTF">2025-04-14T21:25:33Z</dcterms:modified>
</cp:coreProperties>
</file>